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7" r:id="rId3"/>
    <p:sldId id="268" r:id="rId4"/>
    <p:sldId id="269" r:id="rId5"/>
    <p:sldId id="270" r:id="rId6"/>
    <p:sldId id="271" r:id="rId7"/>
    <p:sldId id="272" r:id="rId8"/>
    <p:sldId id="273" r:id="rId9"/>
    <p:sldId id="257" r:id="rId10"/>
    <p:sldId id="258" r:id="rId11"/>
    <p:sldId id="259" r:id="rId12"/>
    <p:sldId id="260" r:id="rId13"/>
    <p:sldId id="261" r:id="rId14"/>
    <p:sldId id="262" r:id="rId15"/>
    <p:sldId id="263" r:id="rId16"/>
    <p:sldId id="264" r:id="rId17"/>
    <p:sldId id="265" r:id="rId18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50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Stupac1</c:v>
                </c:pt>
              </c:strCache>
            </c:strRef>
          </c:tx>
          <c:cat>
            <c:strRef>
              <c:f>List1!$A$2:$A$3</c:f>
              <c:strCache>
                <c:ptCount val="2"/>
                <c:pt idx="0">
                  <c:v>da 31</c:v>
                </c:pt>
                <c:pt idx="1">
                  <c:v>ne 3</c:v>
                </c:pt>
              </c:strCache>
            </c:strRef>
          </c:cat>
          <c:val>
            <c:numRef>
              <c:f>List1!$B$2:$B$3</c:f>
              <c:numCache>
                <c:formatCode>General</c:formatCode>
                <c:ptCount val="2"/>
                <c:pt idx="0">
                  <c:v>31</c:v>
                </c:pt>
                <c:pt idx="1">
                  <c:v>3.2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DC7-4E70-B830-502E40B41DE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sr-Latn-R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Prodaja</c:v>
                </c:pt>
              </c:strCache>
            </c:strRef>
          </c:tx>
          <c:cat>
            <c:strRef>
              <c:f>List1!$A$2:$A$4</c:f>
              <c:strCache>
                <c:ptCount val="3"/>
                <c:pt idx="0">
                  <c:v>manje od 1 h - 21 učenik</c:v>
                </c:pt>
                <c:pt idx="1">
                  <c:v>više od 1h - 6 učenika</c:v>
                </c:pt>
                <c:pt idx="2">
                  <c:v>više od 4h - 7 učenika</c:v>
                </c:pt>
              </c:strCache>
            </c:strRef>
          </c:cat>
          <c:val>
            <c:numRef>
              <c:f>List1!$B$2:$B$4</c:f>
              <c:numCache>
                <c:formatCode>General</c:formatCode>
                <c:ptCount val="3"/>
                <c:pt idx="0">
                  <c:v>21</c:v>
                </c:pt>
                <c:pt idx="1">
                  <c:v>6</c:v>
                </c:pt>
                <c:pt idx="2">
                  <c:v>1.4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588-4097-A52F-607F09104AF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sr-Latn-R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Prodaja</c:v>
                </c:pt>
              </c:strCache>
            </c:strRef>
          </c:tx>
          <c:cat>
            <c:strRef>
              <c:f>List1!$A$2:$A$4</c:f>
              <c:strCache>
                <c:ptCount val="3"/>
                <c:pt idx="0">
                  <c:v>Roditelji me pitaju što radim - 22 učenika</c:v>
                </c:pt>
                <c:pt idx="1">
                  <c:v>Roditelji mi povremeno uzmu mobitel i pogledaju što radim - 12 učenika</c:v>
                </c:pt>
                <c:pt idx="2">
                  <c:v>Nema kontrole - 1 učenik</c:v>
                </c:pt>
              </c:strCache>
            </c:strRef>
          </c:cat>
          <c:val>
            <c:numRef>
              <c:f>List1!$B$2:$B$4</c:f>
              <c:numCache>
                <c:formatCode>General</c:formatCode>
                <c:ptCount val="3"/>
                <c:pt idx="0">
                  <c:v>22</c:v>
                </c:pt>
                <c:pt idx="1">
                  <c:v>12</c:v>
                </c:pt>
                <c:pt idx="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7F5-43A4-AF68-71C52B84BE5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6913966017405724"/>
          <c:y val="5.8690580975925992E-2"/>
          <c:w val="0.3203340240364691"/>
          <c:h val="0.89593033356318341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sr-Latn-R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Prodaja</c:v>
                </c:pt>
              </c:strCache>
            </c:strRef>
          </c:tx>
          <c:cat>
            <c:strRef>
              <c:f>List1!$A$2:$A$3</c:f>
              <c:strCache>
                <c:ptCount val="2"/>
                <c:pt idx="0">
                  <c:v>DA - 22 učenika</c:v>
                </c:pt>
                <c:pt idx="1">
                  <c:v>NE - 12 učenika</c:v>
                </c:pt>
              </c:strCache>
            </c:strRef>
          </c:cat>
          <c:val>
            <c:numRef>
              <c:f>List1!$B$2:$B$3</c:f>
              <c:numCache>
                <c:formatCode>General</c:formatCode>
                <c:ptCount val="2"/>
                <c:pt idx="0">
                  <c:v>22</c:v>
                </c:pt>
                <c:pt idx="1">
                  <c:v>3.2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789-4371-8AB9-00BA98BDB86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sr-Latn-R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Prodaja</c:v>
                </c:pt>
              </c:strCache>
            </c:strRef>
          </c:tx>
          <c:cat>
            <c:strRef>
              <c:f>List1!$A$2:$A$3</c:f>
              <c:strCache>
                <c:ptCount val="2"/>
                <c:pt idx="0">
                  <c:v>DA  - 11 učenika</c:v>
                </c:pt>
                <c:pt idx="1">
                  <c:v>NE - 23 učenika</c:v>
                </c:pt>
              </c:strCache>
            </c:strRef>
          </c:cat>
          <c:val>
            <c:numRef>
              <c:f>List1!$B$2:$B$3</c:f>
              <c:numCache>
                <c:formatCode>General</c:formatCode>
                <c:ptCount val="2"/>
                <c:pt idx="0">
                  <c:v>11</c:v>
                </c:pt>
                <c:pt idx="1">
                  <c:v>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A02-40C5-A330-789AE9D95CF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sr-Latn-R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Prodaja</c:v>
                </c:pt>
              </c:strCache>
            </c:strRef>
          </c:tx>
          <c:cat>
            <c:strRef>
              <c:f>List1!$A$2:$A$3</c:f>
              <c:strCache>
                <c:ptCount val="2"/>
                <c:pt idx="0">
                  <c:v>DA - 2 učenika</c:v>
                </c:pt>
                <c:pt idx="1">
                  <c:v>NE - 32 učenika</c:v>
                </c:pt>
              </c:strCache>
            </c:strRef>
          </c:cat>
          <c:val>
            <c:numRef>
              <c:f>List1!$B$2:$B$3</c:f>
              <c:numCache>
                <c:formatCode>General</c:formatCode>
                <c:ptCount val="2"/>
                <c:pt idx="0">
                  <c:v>2</c:v>
                </c:pt>
                <c:pt idx="1">
                  <c:v>3.2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6BC-42AF-A680-BFE20BF21A6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sr-Latn-R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avokutnik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avni poveznik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Naslov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hr-HR"/>
              <a:t>Uredite stil naslova matrice</a:t>
            </a:r>
            <a:endParaRPr kumimoji="0" lang="en-US"/>
          </a:p>
        </p:txBody>
      </p:sp>
      <p:sp>
        <p:nvSpPr>
          <p:cNvPr id="25" name="Podnaslov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hr-HR"/>
              <a:t>Uredite stil podnaslova matrice</a:t>
            </a:r>
            <a:endParaRPr kumimoji="0" lang="en-US"/>
          </a:p>
        </p:txBody>
      </p:sp>
      <p:sp>
        <p:nvSpPr>
          <p:cNvPr id="31" name="Rezervirano mjesto datuma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1377C3D-7BB2-4D23-9D10-616807B37D36}" type="datetimeFigureOut">
              <a:rPr lang="sr-Latn-CS" smtClean="0"/>
              <a:t>4.7.2018</a:t>
            </a:fld>
            <a:endParaRPr lang="hr-HR"/>
          </a:p>
        </p:txBody>
      </p:sp>
      <p:sp>
        <p:nvSpPr>
          <p:cNvPr id="18" name="Rezervirano mjesto podnožja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29" name="Rezervirano mjesto broja slajda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/>
              <a:t>Uredite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r-HR"/>
              <a:t>Uredite stilove teksta matrice</a:t>
            </a:r>
          </a:p>
          <a:p>
            <a:pPr lvl="1" eaLnBrk="1" latinLnBrk="0" hangingPunct="1"/>
            <a:r>
              <a:rPr lang="hr-HR"/>
              <a:t>Druga razina</a:t>
            </a:r>
          </a:p>
          <a:p>
            <a:pPr lvl="2" eaLnBrk="1" latinLnBrk="0" hangingPunct="1"/>
            <a:r>
              <a:rPr lang="hr-HR"/>
              <a:t>Treća razina</a:t>
            </a:r>
          </a:p>
          <a:p>
            <a:pPr lvl="3" eaLnBrk="1" latinLnBrk="0" hangingPunct="1"/>
            <a:r>
              <a:rPr lang="hr-HR"/>
              <a:t>Četvrta razina</a:t>
            </a:r>
          </a:p>
          <a:p>
            <a:pPr lvl="4" eaLnBrk="1" latinLnBrk="0" hangingPunct="1"/>
            <a:r>
              <a:rPr lang="hr-HR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4.7.2018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/>
          <a:p>
            <a:r>
              <a:rPr kumimoji="0" lang="hr-HR"/>
              <a:t>Uredite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hr-HR"/>
              <a:t>Uredite stilove teksta matrice</a:t>
            </a:r>
          </a:p>
          <a:p>
            <a:pPr lvl="1" eaLnBrk="1" latinLnBrk="0" hangingPunct="1"/>
            <a:r>
              <a:rPr lang="hr-HR"/>
              <a:t>Druga razina</a:t>
            </a:r>
          </a:p>
          <a:p>
            <a:pPr lvl="2" eaLnBrk="1" latinLnBrk="0" hangingPunct="1"/>
            <a:r>
              <a:rPr lang="hr-HR"/>
              <a:t>Treća razina</a:t>
            </a:r>
          </a:p>
          <a:p>
            <a:pPr lvl="3" eaLnBrk="1" latinLnBrk="0" hangingPunct="1"/>
            <a:r>
              <a:rPr lang="hr-HR"/>
              <a:t>Četvrta razina</a:t>
            </a:r>
          </a:p>
          <a:p>
            <a:pPr lvl="4" eaLnBrk="1" latinLnBrk="0" hangingPunct="1"/>
            <a:r>
              <a:rPr lang="hr-HR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/>
          <a:p>
            <a:fld id="{71377C3D-7BB2-4D23-9D10-616807B37D36}" type="datetimeFigureOut">
              <a:rPr lang="sr-Latn-CS" smtClean="0"/>
              <a:t>4.7.2018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/>
              <a:t>Uredite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r-HR"/>
              <a:t>Uredite stilove teksta matrice</a:t>
            </a:r>
          </a:p>
          <a:p>
            <a:pPr lvl="1" eaLnBrk="1" latinLnBrk="0" hangingPunct="1"/>
            <a:r>
              <a:rPr lang="hr-HR"/>
              <a:t>Druga razina</a:t>
            </a:r>
          </a:p>
          <a:p>
            <a:pPr lvl="2" eaLnBrk="1" latinLnBrk="0" hangingPunct="1"/>
            <a:r>
              <a:rPr lang="hr-HR"/>
              <a:t>Treća razina</a:t>
            </a:r>
          </a:p>
          <a:p>
            <a:pPr lvl="3" eaLnBrk="1" latinLnBrk="0" hangingPunct="1"/>
            <a:r>
              <a:rPr lang="hr-HR"/>
              <a:t>Četvrta razina</a:t>
            </a:r>
          </a:p>
          <a:p>
            <a:pPr lvl="4" eaLnBrk="1" latinLnBrk="0" hangingPunct="1"/>
            <a:r>
              <a:rPr lang="hr-HR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4.7.2018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hr-HR"/>
              <a:t>Uredite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hr-HR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1377C3D-7BB2-4D23-9D10-616807B37D36}" type="datetimeFigureOut">
              <a:rPr lang="sr-Latn-CS" smtClean="0"/>
              <a:t>4.7.2018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hr-HR"/>
              <a:t>Uredite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/>
              <a:t>Uredite stilove teksta matrice</a:t>
            </a:r>
          </a:p>
          <a:p>
            <a:pPr lvl="1" eaLnBrk="1" latinLnBrk="0" hangingPunct="1"/>
            <a:r>
              <a:rPr lang="hr-HR"/>
              <a:t>Druga razina</a:t>
            </a:r>
          </a:p>
          <a:p>
            <a:pPr lvl="2" eaLnBrk="1" latinLnBrk="0" hangingPunct="1"/>
            <a:r>
              <a:rPr lang="hr-HR"/>
              <a:t>Treća razina</a:t>
            </a:r>
          </a:p>
          <a:p>
            <a:pPr lvl="3" eaLnBrk="1" latinLnBrk="0" hangingPunct="1"/>
            <a:r>
              <a:rPr lang="hr-HR"/>
              <a:t>Četvrta razina</a:t>
            </a:r>
          </a:p>
          <a:p>
            <a:pPr lvl="4" eaLnBrk="1" latinLnBrk="0" hangingPunct="1"/>
            <a:r>
              <a:rPr lang="hr-HR"/>
              <a:t>Peta razina</a:t>
            </a:r>
            <a:endParaRPr kumimoji="0" lang="en-U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/>
              <a:t>Uredite stilove teksta matrice</a:t>
            </a:r>
          </a:p>
          <a:p>
            <a:pPr lvl="1" eaLnBrk="1" latinLnBrk="0" hangingPunct="1"/>
            <a:r>
              <a:rPr lang="hr-HR"/>
              <a:t>Druga razina</a:t>
            </a:r>
          </a:p>
          <a:p>
            <a:pPr lvl="2" eaLnBrk="1" latinLnBrk="0" hangingPunct="1"/>
            <a:r>
              <a:rPr lang="hr-HR"/>
              <a:t>Treća razina</a:t>
            </a:r>
          </a:p>
          <a:p>
            <a:pPr lvl="3" eaLnBrk="1" latinLnBrk="0" hangingPunct="1"/>
            <a:r>
              <a:rPr lang="hr-HR"/>
              <a:t>Četvrta razina</a:t>
            </a:r>
          </a:p>
          <a:p>
            <a:pPr lvl="4" eaLnBrk="1" latinLnBrk="0" hangingPunct="1"/>
            <a:r>
              <a:rPr lang="hr-HR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4.7.2018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hr-HR"/>
              <a:t>Uredite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/>
              <a:t>Uredite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/>
              <a:t>Uredite stilove teksta matrice</a:t>
            </a:r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r-HR"/>
              <a:t>Uredite stilove teksta matrice</a:t>
            </a:r>
          </a:p>
          <a:p>
            <a:pPr lvl="1" eaLnBrk="1" latinLnBrk="0" hangingPunct="1"/>
            <a:r>
              <a:rPr lang="hr-HR"/>
              <a:t>Druga razina</a:t>
            </a:r>
          </a:p>
          <a:p>
            <a:pPr lvl="2" eaLnBrk="1" latinLnBrk="0" hangingPunct="1"/>
            <a:r>
              <a:rPr lang="hr-HR"/>
              <a:t>Treća razina</a:t>
            </a:r>
          </a:p>
          <a:p>
            <a:pPr lvl="3" eaLnBrk="1" latinLnBrk="0" hangingPunct="1"/>
            <a:r>
              <a:rPr lang="hr-HR"/>
              <a:t>Četvrta razina</a:t>
            </a:r>
          </a:p>
          <a:p>
            <a:pPr lvl="4" eaLnBrk="1" latinLnBrk="0" hangingPunct="1"/>
            <a:r>
              <a:rPr lang="hr-HR"/>
              <a:t>Peta razina</a:t>
            </a:r>
            <a:endParaRPr kumimoji="0" lang="en-US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r-HR"/>
              <a:t>Uredite stilove teksta matrice</a:t>
            </a:r>
          </a:p>
          <a:p>
            <a:pPr lvl="1" eaLnBrk="1" latinLnBrk="0" hangingPunct="1"/>
            <a:r>
              <a:rPr lang="hr-HR"/>
              <a:t>Druga razina</a:t>
            </a:r>
          </a:p>
          <a:p>
            <a:pPr lvl="2" eaLnBrk="1" latinLnBrk="0" hangingPunct="1"/>
            <a:r>
              <a:rPr lang="hr-HR"/>
              <a:t>Treća razina</a:t>
            </a:r>
          </a:p>
          <a:p>
            <a:pPr lvl="3" eaLnBrk="1" latinLnBrk="0" hangingPunct="1"/>
            <a:r>
              <a:rPr lang="hr-HR"/>
              <a:t>Četvrta razina</a:t>
            </a:r>
          </a:p>
          <a:p>
            <a:pPr lvl="4" eaLnBrk="1" latinLnBrk="0" hangingPunct="1"/>
            <a:r>
              <a:rPr lang="hr-HR"/>
              <a:t>Peta razina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4.7.2018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hr-HR"/>
              <a:t>Uredite stil naslova matrice</a:t>
            </a:r>
            <a:endParaRPr kumimoji="0" lang="en-US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4.7.2018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1377C3D-7BB2-4D23-9D10-616807B37D36}" type="datetimeFigureOut">
              <a:rPr lang="sr-Latn-CS" smtClean="0"/>
              <a:t>4.7.2018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hr-HR"/>
              <a:t>Uredite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hr-HR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hr-HR"/>
              <a:t>Uredite stilove teksta matrice</a:t>
            </a:r>
          </a:p>
          <a:p>
            <a:pPr lvl="1" eaLnBrk="1" latinLnBrk="0" hangingPunct="1"/>
            <a:r>
              <a:rPr lang="hr-HR"/>
              <a:t>Druga razina</a:t>
            </a:r>
          </a:p>
          <a:p>
            <a:pPr lvl="2" eaLnBrk="1" latinLnBrk="0" hangingPunct="1"/>
            <a:r>
              <a:rPr lang="hr-HR"/>
              <a:t>Treća razina</a:t>
            </a:r>
          </a:p>
          <a:p>
            <a:pPr lvl="3" eaLnBrk="1" latinLnBrk="0" hangingPunct="1"/>
            <a:r>
              <a:rPr lang="hr-HR"/>
              <a:t>Četvrta razina</a:t>
            </a:r>
          </a:p>
          <a:p>
            <a:pPr lvl="4" eaLnBrk="1" latinLnBrk="0" hangingPunct="1"/>
            <a:r>
              <a:rPr lang="hr-HR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4.7.2018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avokutnik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ravokutnik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hr-HR"/>
              <a:t>Uredite stil naslova matrice</a:t>
            </a:r>
            <a:endParaRPr kumimoji="0" lang="en-US" dirty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hr-HR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4.7.2018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  <p:sp>
        <p:nvSpPr>
          <p:cNvPr id="10" name="Rezervirano mjesto slike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hr-HR"/>
              <a:t>Kliknite ikonu da biste dodali  sliku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avokutnik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Rezervirano mjesto naslova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r>
              <a:rPr kumimoji="0" lang="hr-HR"/>
              <a:t>Uredite stil naslova matrice</a:t>
            </a:r>
            <a:endParaRPr kumimoji="0" lang="en-US"/>
          </a:p>
        </p:txBody>
      </p:sp>
      <p:sp>
        <p:nvSpPr>
          <p:cNvPr id="31" name="Rezervirano mjesto teksta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r-HR"/>
              <a:t>Uredite stilove teksta matrice</a:t>
            </a:r>
          </a:p>
          <a:p>
            <a:pPr lvl="1" eaLnBrk="1" latinLnBrk="0" hangingPunct="1"/>
            <a:r>
              <a:rPr kumimoji="0" lang="hr-HR"/>
              <a:t>Druga razina</a:t>
            </a:r>
          </a:p>
          <a:p>
            <a:pPr lvl="2" eaLnBrk="1" latinLnBrk="0" hangingPunct="1"/>
            <a:r>
              <a:rPr kumimoji="0" lang="hr-HR"/>
              <a:t>Treća razina</a:t>
            </a:r>
          </a:p>
          <a:p>
            <a:pPr lvl="3" eaLnBrk="1" latinLnBrk="0" hangingPunct="1"/>
            <a:r>
              <a:rPr kumimoji="0" lang="hr-HR"/>
              <a:t>Četvrta razina</a:t>
            </a:r>
          </a:p>
          <a:p>
            <a:pPr lvl="4" eaLnBrk="1" latinLnBrk="0" hangingPunct="1"/>
            <a:r>
              <a:rPr kumimoji="0" lang="hr-HR"/>
              <a:t>Peta razina</a:t>
            </a:r>
            <a:endParaRPr kumimoji="0" lang="en-US"/>
          </a:p>
        </p:txBody>
      </p:sp>
      <p:sp>
        <p:nvSpPr>
          <p:cNvPr id="27" name="Rezervirano mjesto datuma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71377C3D-7BB2-4D23-9D10-616807B37D36}" type="datetimeFigureOut">
              <a:rPr lang="sr-Latn-CS" smtClean="0"/>
              <a:t>4.7.2018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16" name="Rezervirano mjesto broja slajda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/>
              <a:t>SIGURNOST DJECE NA INTERNETU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/>
              <a:t>Roditeljski sastanak 3.r.</a:t>
            </a:r>
          </a:p>
        </p:txBody>
      </p:sp>
    </p:spTree>
    <p:extLst>
      <p:ext uri="{BB962C8B-B14F-4D97-AF65-F5344CB8AC3E}">
        <p14:creationId xmlns:p14="http://schemas.microsoft.com/office/powerpoint/2010/main" val="15935162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836712"/>
            <a:ext cx="7239000" cy="5619024"/>
          </a:xfrm>
        </p:spPr>
        <p:txBody>
          <a:bodyPr/>
          <a:lstStyle/>
          <a:p>
            <a:r>
              <a:rPr lang="hr-HR" dirty="0"/>
              <a:t>ograničite korištenje mobitela i sl. na </a:t>
            </a:r>
            <a:r>
              <a:rPr lang="hr-HR" dirty="0" err="1"/>
              <a:t>max</a:t>
            </a:r>
            <a:r>
              <a:rPr lang="hr-HR" dirty="0"/>
              <a:t> 1 sat dnevno (jasna pravila kada smije koristiti </a:t>
            </a:r>
            <a:r>
              <a:rPr lang="hr-HR" dirty="0" err="1"/>
              <a:t>internet</a:t>
            </a:r>
            <a:r>
              <a:rPr lang="hr-HR" dirty="0"/>
              <a:t>,nikako neposredno   prije spavanja, za vrijeme obroka ili prije nego što je napravljena zadaća i naučeno)</a:t>
            </a:r>
          </a:p>
          <a:p>
            <a:r>
              <a:rPr lang="hr-HR" dirty="0"/>
              <a:t>s vremena na vrijeme provjeravajte popis web stranica koje je dijete posjećivalo</a:t>
            </a:r>
          </a:p>
          <a:p>
            <a:r>
              <a:rPr lang="hr-HR" dirty="0"/>
              <a:t>tražite informacije o prijateljima preko </a:t>
            </a:r>
            <a:r>
              <a:rPr lang="hr-HR" dirty="0" err="1"/>
              <a:t>interneta</a:t>
            </a:r>
            <a:endParaRPr lang="hr-HR" dirty="0"/>
          </a:p>
          <a:p>
            <a:r>
              <a:rPr lang="hr-HR" dirty="0"/>
              <a:t>provjera dostupnih informacija- upišite ime djeteta preko pretraživača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7719428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7239000" cy="1143000"/>
          </a:xfrm>
        </p:spPr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980728"/>
            <a:ext cx="7239000" cy="5475008"/>
          </a:xfrm>
        </p:spPr>
        <p:txBody>
          <a:bodyPr/>
          <a:lstStyle/>
          <a:p>
            <a:r>
              <a:rPr lang="vi-VN" dirty="0"/>
              <a:t>SUMNJA: ako dijete smanjuje ton mobitela; ako se skriva od vas kada čita i šalje poruke; ako ne dozvoljava da posjećujete njegov facebook ili neku drugu aplikaciju ( viber, messenger i dr.)</a:t>
            </a:r>
          </a:p>
          <a:p>
            <a:r>
              <a:rPr lang="vi-VN" dirty="0"/>
              <a:t>Svakodnevno izgrađujte povjerenje kako bi vam se dijete moglo povjeriti neovisno o problemu na koji naiđe.</a:t>
            </a:r>
          </a:p>
          <a:p>
            <a:r>
              <a:rPr lang="vi-VN" dirty="0"/>
              <a:t>Ako vaše dijete dobije prijeteće sadržaje, obvezno kontaktirajte  policiju.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6019398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908720"/>
            <a:ext cx="7239000" cy="5547016"/>
          </a:xfrm>
        </p:spPr>
        <p:txBody>
          <a:bodyPr/>
          <a:lstStyle/>
          <a:p>
            <a:r>
              <a:rPr lang="hr-HR" dirty="0"/>
              <a:t>zlostavljanje u kojem su žrtve izložene nasilju preko Interneta ili mobitelom</a:t>
            </a:r>
          </a:p>
          <a:p>
            <a:r>
              <a:rPr lang="hr-HR" dirty="0"/>
              <a:t>razlika od uobičajenog zlostavljanja: anonimnost ( </a:t>
            </a:r>
            <a:r>
              <a:rPr lang="hr-HR" dirty="0" err="1"/>
              <a:t>nickname</a:t>
            </a:r>
            <a:r>
              <a:rPr lang="hr-HR" dirty="0"/>
              <a:t>/ nepoznat br. mobitela)        </a:t>
            </a:r>
          </a:p>
          <a:p>
            <a:r>
              <a:rPr lang="hr-HR" dirty="0"/>
              <a:t>nasilnik zaštićen, lakše plaši žrtvu uz pomoć tipkovnice</a:t>
            </a:r>
          </a:p>
          <a:p>
            <a:r>
              <a:rPr lang="hr-HR" dirty="0"/>
              <a:t>teško ga otkriti ( djeca naprednijeg znanja od roditelja, roditelji nemaju uvid u sadržaje)</a:t>
            </a:r>
          </a:p>
        </p:txBody>
      </p:sp>
    </p:spTree>
    <p:extLst>
      <p:ext uri="{BB962C8B-B14F-4D97-AF65-F5344CB8AC3E}">
        <p14:creationId xmlns:p14="http://schemas.microsoft.com/office/powerpoint/2010/main" val="16443933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Znakovi izloženosti nasilju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484784"/>
            <a:ext cx="7239000" cy="4970952"/>
          </a:xfrm>
        </p:spPr>
        <p:txBody>
          <a:bodyPr/>
          <a:lstStyle/>
          <a:p>
            <a:r>
              <a:rPr lang="hr-HR" dirty="0"/>
              <a:t>emocionalna uznemirenosti za vrijeme ili poslije korištenja </a:t>
            </a:r>
            <a:r>
              <a:rPr lang="hr-HR" dirty="0" err="1"/>
              <a:t>interneta</a:t>
            </a:r>
            <a:r>
              <a:rPr lang="hr-HR" dirty="0"/>
              <a:t> </a:t>
            </a:r>
          </a:p>
          <a:p>
            <a:r>
              <a:rPr lang="hr-HR" dirty="0"/>
              <a:t>izbjegavanje prijatelja i uobičajenih aktivnosti </a:t>
            </a:r>
          </a:p>
          <a:p>
            <a:r>
              <a:rPr lang="hr-HR" dirty="0"/>
              <a:t>izbjegavanje škole i grupnih okupljanja </a:t>
            </a:r>
          </a:p>
          <a:p>
            <a:r>
              <a:rPr lang="hr-HR" dirty="0"/>
              <a:t>lošije ocjene i ispadi bijesa kod kuće </a:t>
            </a:r>
          </a:p>
          <a:p>
            <a:r>
              <a:rPr lang="hr-HR" dirty="0"/>
              <a:t>nagle promjene raspoloženja i ponašanja </a:t>
            </a:r>
          </a:p>
          <a:p>
            <a:r>
              <a:rPr lang="hr-HR" dirty="0"/>
              <a:t>gubitak sna i apetita 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924865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/>
              <a:t>Internet briše društvene kočnice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dirty="0"/>
              <a:t>lažan osjećaj sigurnosti i moći ( neće odgovarati za izrečeno)</a:t>
            </a:r>
          </a:p>
          <a:p>
            <a:r>
              <a:rPr lang="hr-HR" dirty="0"/>
              <a:t>Izjava jednog tinejdžera: ” Razgovori preko društvenih mreža su   znatno  manje osobni. Toliko su neformalni i neposredni da  je ljudima lakše biti iskreniji i čak bezobrazniji zbog toga. Ljudi mogu biti bezobrazni i okrutni koliko žele jer se ne suočavaju izravno s osobom. Isto kao kod komunikacije telefonom. No, ovo je još jedan korak dalje. Ne samo da ne moraš vidjeti reakciju osobe, ne moraš ni čuti njezin glas." 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4397087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Dopušta djeci da govore i čine stvari koje ne bi mogli napraviti u interakciji "licem u lice",</a:t>
            </a:r>
          </a:p>
          <a:p>
            <a:r>
              <a:rPr lang="hr-HR" dirty="0"/>
              <a:t> Ona imaju osjećaj da neće morati odgovarati za takva ponašanja na način na koji bi inače odgovarali za, primjerice, javno izrečene riječi. </a:t>
            </a:r>
          </a:p>
          <a:p>
            <a:r>
              <a:rPr lang="hr-HR" dirty="0"/>
              <a:t>To im daje lažan osjećaj sigurnosti i moći. 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5587461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r-HR" dirty="0"/>
              <a:t>Savjeti koje roditelji mogu dati svojoj djeci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hr-HR" dirty="0"/>
              <a:t>Naglasite im da budu pažljivi kome daju broj mobitela.</a:t>
            </a:r>
          </a:p>
          <a:p>
            <a:r>
              <a:rPr lang="hr-HR" dirty="0"/>
              <a:t>Neka pažljivo koriste neku od </a:t>
            </a:r>
            <a:r>
              <a:rPr lang="hr-HR" dirty="0" err="1"/>
              <a:t>chat</a:t>
            </a:r>
            <a:r>
              <a:rPr lang="hr-HR" dirty="0"/>
              <a:t> usluga preko mobitela.</a:t>
            </a:r>
          </a:p>
          <a:p>
            <a:r>
              <a:rPr lang="hr-HR" dirty="0"/>
              <a:t>Ako dobiju poruku s nepoznatog broja, neka ne odgovaraju. Ne trebaju odgovarati ni na poznate brojeve ako se zbog sadržaja poruke osjećaju loše ili neugodno.</a:t>
            </a:r>
          </a:p>
          <a:p>
            <a:r>
              <a:rPr lang="hr-HR" dirty="0"/>
              <a:t>Objasnite djeci kako šala može lako od smiješne postati uvredljivom, i to da, ako su ljuti, mogu učiniti nešto zbog čega poslije mogu požaliti. Istaknite im da budu pažljivi kad šalju poruke drugima.</a:t>
            </a:r>
          </a:p>
          <a:p>
            <a:r>
              <a:rPr lang="hr-HR" dirty="0"/>
              <a:t>Potaknite ih da se prije slanja poruke zapitaju može li ona uvrijediti ili na bilo koji način naštetiti primatelju?</a:t>
            </a:r>
          </a:p>
        </p:txBody>
      </p:sp>
    </p:spTree>
    <p:extLst>
      <p:ext uri="{BB962C8B-B14F-4D97-AF65-F5344CB8AC3E}">
        <p14:creationId xmlns:p14="http://schemas.microsoft.com/office/powerpoint/2010/main" val="3151031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836712"/>
            <a:ext cx="7239000" cy="5619024"/>
          </a:xfrm>
        </p:spPr>
        <p:txBody>
          <a:bodyPr>
            <a:normAutofit fontScale="92500" lnSpcReduction="10000"/>
          </a:bodyPr>
          <a:lstStyle/>
          <a:p>
            <a:r>
              <a:rPr lang="hr-HR" dirty="0"/>
              <a:t>Postavite pravilo prema kojem nije dopušteno slati fotografije ili videozapise drugih ljudi bez njihova dopuštenja, kao ni slati sadržaje koji mogu uvrijediti druge ljude.</a:t>
            </a:r>
          </a:p>
          <a:p>
            <a:r>
              <a:rPr lang="hr-HR" dirty="0"/>
              <a:t>Ako dijete dobije neprimjerenu poruku, poziv ili je izloženo nasilju, dajte mu podršku i potaknite ga da odmah razgovara s vama ili nekom drugom odraslom osobom u koju ima povjerenja (poput nastavnika, pedagog, socijalni pedagog) kako se problem ne bi pogoršao.</a:t>
            </a:r>
          </a:p>
          <a:p>
            <a:r>
              <a:rPr lang="hr-HR" dirty="0"/>
              <a:t>Ako je riječ o ozbiljnijim oblicima nasilja, osobito zastrašujućim prijetnjama, razmislite o tome da sve prijavite policiji. U takvim slučajevima dobro je sačuvati poruke u mobitelu, ili negdje drugdje zapisati podatke o datumu, vremenu i sadržaju poruke ili poziva.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5619986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r-HR" dirty="0"/>
              <a:t>PRISTUP INTERNETU NA MOBILNOM UREĐAJU</a:t>
            </a:r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87542346"/>
              </p:ext>
            </p:extLst>
          </p:nvPr>
        </p:nvGraphicFramePr>
        <p:xfrm>
          <a:off x="457200" y="1609725"/>
          <a:ext cx="7239000" cy="48466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597219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r-HR" dirty="0"/>
              <a:t>VRIJEME PROVEDENO NA INTERNETU</a:t>
            </a:r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9093237"/>
              </p:ext>
            </p:extLst>
          </p:nvPr>
        </p:nvGraphicFramePr>
        <p:xfrm>
          <a:off x="457200" y="1609725"/>
          <a:ext cx="7239000" cy="48466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274835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/>
              <a:t>KONTROLA RODITELJA</a:t>
            </a:r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97922815"/>
              </p:ext>
            </p:extLst>
          </p:nvPr>
        </p:nvGraphicFramePr>
        <p:xfrm>
          <a:off x="395536" y="1556792"/>
          <a:ext cx="7239000" cy="48466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663774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r-HR" dirty="0"/>
              <a:t>KOLIKO UČENIKA NOSI MOBITEL U KREVET KAD IDE NA SPAVANJE</a:t>
            </a:r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68591948"/>
              </p:ext>
            </p:extLst>
          </p:nvPr>
        </p:nvGraphicFramePr>
        <p:xfrm>
          <a:off x="457200" y="1609725"/>
          <a:ext cx="7239000" cy="48466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642347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r-HR" dirty="0"/>
              <a:t>OBJAVLJUJU NA DRUŠTVENIM MREŽAMA</a:t>
            </a:r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26828557"/>
              </p:ext>
            </p:extLst>
          </p:nvPr>
        </p:nvGraphicFramePr>
        <p:xfrm>
          <a:off x="457200" y="1609725"/>
          <a:ext cx="7239000" cy="48466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030007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r-HR" dirty="0"/>
              <a:t>DOPISUJU SE S NEPOZNATIM OSOBAMA</a:t>
            </a:r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37553343"/>
              </p:ext>
            </p:extLst>
          </p:nvPr>
        </p:nvGraphicFramePr>
        <p:xfrm>
          <a:off x="457200" y="1609725"/>
          <a:ext cx="7239000" cy="48466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301255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412776"/>
            <a:ext cx="7239000" cy="5042960"/>
          </a:xfrm>
        </p:spPr>
        <p:txBody>
          <a:bodyPr/>
          <a:lstStyle/>
          <a:p>
            <a:r>
              <a:rPr lang="hr-HR" sz="3600" dirty="0"/>
              <a:t>Vrijeđanje</a:t>
            </a:r>
            <a:r>
              <a:rPr lang="hr-HR" dirty="0"/>
              <a:t> </a:t>
            </a:r>
          </a:p>
          <a:p>
            <a:r>
              <a:rPr lang="hr-HR" dirty="0"/>
              <a:t>pr. Glupačo, retardirano glupačo, kurvo </a:t>
            </a:r>
          </a:p>
          <a:p>
            <a:endParaRPr lang="hr-HR" dirty="0"/>
          </a:p>
          <a:p>
            <a:r>
              <a:rPr lang="hr-HR" sz="3600" dirty="0"/>
              <a:t>Ucjenjivanje </a:t>
            </a:r>
          </a:p>
          <a:p>
            <a:r>
              <a:rPr lang="hr-HR" sz="2800" dirty="0"/>
              <a:t>pr. Ako se budeš družila s njom neću ti biti prijateljica</a:t>
            </a:r>
          </a:p>
        </p:txBody>
      </p:sp>
    </p:spTree>
    <p:extLst>
      <p:ext uri="{BB962C8B-B14F-4D97-AF65-F5344CB8AC3E}">
        <p14:creationId xmlns:p14="http://schemas.microsoft.com/office/powerpoint/2010/main" val="29627720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r-HR" dirty="0"/>
              <a:t>SAVJETI RODITELJIMA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vi-VN" dirty="0"/>
              <a:t>pronađite vremena za djecu, nemojte koristiti mobitel,računalo ili tablet  umjesto dadilje</a:t>
            </a:r>
          </a:p>
          <a:p>
            <a:r>
              <a:rPr lang="vi-VN" dirty="0"/>
              <a:t>neka tehnologija ne okupira cjelokupni djetetov život</a:t>
            </a:r>
          </a:p>
          <a:p>
            <a:r>
              <a:rPr lang="vi-VN" dirty="0"/>
              <a:t>Pokušajte se  informatički opismeniti</a:t>
            </a:r>
          </a:p>
          <a:p>
            <a:r>
              <a:rPr lang="vi-VN" dirty="0"/>
              <a:t>Upoznajte se s oblicima zlostavljanja, razgovarajte o tome s djecom</a:t>
            </a:r>
          </a:p>
          <a:p>
            <a:r>
              <a:rPr lang="vi-VN" dirty="0"/>
              <a:t>Dječje korištenje mobitela i boravak na društvenim mrežama držite pod nadzorom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47280558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ogatstvo">
  <a:themeElements>
    <a:clrScheme name="Bogatstvo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Bogatstvo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ogatstvo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37</TotalTime>
  <Words>705</Words>
  <Application>Microsoft Office PowerPoint</Application>
  <PresentationFormat>On-screen Show (4:3)</PresentationFormat>
  <Paragraphs>52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Trebuchet MS</vt:lpstr>
      <vt:lpstr>Wingdings</vt:lpstr>
      <vt:lpstr>Wingdings 2</vt:lpstr>
      <vt:lpstr>Bogatstvo</vt:lpstr>
      <vt:lpstr>SIGURNOST DJECE NA INTERNETU</vt:lpstr>
      <vt:lpstr>PRISTUP INTERNETU NA MOBILNOM UREĐAJU</vt:lpstr>
      <vt:lpstr>VRIJEME PROVEDENO NA INTERNETU</vt:lpstr>
      <vt:lpstr>KONTROLA RODITELJA</vt:lpstr>
      <vt:lpstr>KOLIKO UČENIKA NOSI MOBITEL U KREVET KAD IDE NA SPAVANJE</vt:lpstr>
      <vt:lpstr>OBJAVLJUJU NA DRUŠTVENIM MREŽAMA</vt:lpstr>
      <vt:lpstr>DOPISUJU SE S NEPOZNATIM OSOBAMA</vt:lpstr>
      <vt:lpstr>PowerPoint Presentation</vt:lpstr>
      <vt:lpstr>SAVJETI RODITELJIMA</vt:lpstr>
      <vt:lpstr>PowerPoint Presentation</vt:lpstr>
      <vt:lpstr>PowerPoint Presentation</vt:lpstr>
      <vt:lpstr>PowerPoint Presentation</vt:lpstr>
      <vt:lpstr>Znakovi izloženosti nasilju</vt:lpstr>
      <vt:lpstr>Internet briše društvene kočnice</vt:lpstr>
      <vt:lpstr>PowerPoint Presentation</vt:lpstr>
      <vt:lpstr>Savjeti koje roditelji mogu dati svojoj djeci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SIGURNOST DJECE NA INTERNETU</dc:title>
  <dc:creator>Računalo7</dc:creator>
  <cp:lastModifiedBy>knjiznica</cp:lastModifiedBy>
  <cp:revision>6</cp:revision>
  <dcterms:created xsi:type="dcterms:W3CDTF">2018-05-23T13:32:14Z</dcterms:created>
  <dcterms:modified xsi:type="dcterms:W3CDTF">2018-07-04T09:15:12Z</dcterms:modified>
</cp:coreProperties>
</file>